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68" r:id="rId4"/>
    <p:sldId id="274" r:id="rId5"/>
    <p:sldId id="276" r:id="rId6"/>
    <p:sldId id="277" r:id="rId7"/>
    <p:sldId id="278" r:id="rId8"/>
    <p:sldId id="279" r:id="rId9"/>
    <p:sldId id="280" r:id="rId10"/>
    <p:sldId id="281" r:id="rId11"/>
    <p:sldId id="265" r:id="rId12"/>
  </p:sldIdLst>
  <p:sldSz cx="12192000" cy="6858000"/>
  <p:notesSz cx="6858000" cy="9144000"/>
  <p:embeddedFontLst>
    <p:embeddedFont>
      <p:font typeface="Abadi" panose="020B0604020104020204" pitchFamily="34" charset="0"/>
      <p:regular r:id="rId14"/>
    </p:embeddedFont>
    <p:embeddedFont>
      <p:font typeface="Algerian" panose="04020705040A02060702" pitchFamily="82" charset="0"/>
      <p:regular r:id="rId15"/>
    </p:embeddedFont>
    <p:embeddedFont>
      <p:font typeface="Calibri" panose="020F0502020204030204" pitchFamily="34" charset="0"/>
      <p:regular r:id="rId16"/>
      <p:bold r:id="rId17"/>
      <p:italic r:id="rId18"/>
      <p:boldItalic r:id="rId19"/>
    </p:embeddedFont>
    <p:embeddedFont>
      <p:font typeface="Roboto" panose="02000000000000000000" pitchFamily="2" charset="0"/>
      <p:regular r:id="rId20"/>
      <p:bold r:id="rId21"/>
      <p:italic r:id="rId22"/>
      <p:boldItalic r:id="rId23"/>
    </p:embeddedFont>
    <p:embeddedFont>
      <p:font typeface="Teko"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ixDDObfiKS2oL4egv+3buyCdGD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683" autoAdjust="0"/>
  </p:normalViewPr>
  <p:slideViewPr>
    <p:cSldViewPr snapToGrid="0">
      <p:cViewPr varScale="1">
        <p:scale>
          <a:sx n="66" d="100"/>
          <a:sy n="66" d="100"/>
        </p:scale>
        <p:origin x="1303"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a:t>
            </a: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1183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Khiran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purpose of our project is to Build a machine learning model that can reliably predict who the speaker is for lines of dialogue from NPR Radio Transcripts. Being able to automate the process of identification through the patterns of text data is a difficult task but it is a great way to analyze text data to its full potential since the methods used can be applied to other text data that is probably more structured than media transcripts, so their accuracy will be much higher. </a:t>
            </a:r>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929f00e3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15929f00e3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Daniel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Talk about the simple cleaning of parsing and capitalization done in order to match the string of the host-id.  We will focus on the speaker column and utterance column.</a:t>
            </a:r>
            <a:endParaRPr dirty="0"/>
          </a:p>
        </p:txBody>
      </p:sp>
      <p:sp>
        <p:nvSpPr>
          <p:cNvPr id="153" name="Google Shape;153;g15929f00e3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47063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929f00e3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15929f00e3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Daniel</a:t>
            </a:r>
          </a:p>
          <a:p>
            <a:pPr marL="0" lvl="0" indent="0" algn="l" rtl="0">
              <a:spcBef>
                <a:spcPts val="0"/>
              </a:spcBef>
              <a:spcAft>
                <a:spcPts val="0"/>
              </a:spcAft>
              <a:buNone/>
            </a:pPr>
            <a:endParaRPr dirty="0"/>
          </a:p>
        </p:txBody>
      </p:sp>
      <p:sp>
        <p:nvSpPr>
          <p:cNvPr id="153" name="Google Shape;153;g15929f00e3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334935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929f00e3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15929f00e3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Daniel</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dirty="0"/>
              <a:t>**Explain the cleaning process following the slide**</a:t>
            </a:r>
          </a:p>
          <a:p>
            <a:pPr marL="228600" lvl="0" indent="-228600" algn="l" rtl="0">
              <a:spcBef>
                <a:spcPts val="0"/>
              </a:spcBef>
              <a:spcAft>
                <a:spcPts val="0"/>
              </a:spcAft>
              <a:buAutoNum type="arabicPeriod"/>
            </a:pPr>
            <a:r>
              <a:rPr lang="en-US" dirty="0"/>
              <a:t>So, we only limited the speaker to the top 4 speaker because it was taking so long for the large data to be processed. But for later phases, we want to keep at least the top 10 speaker. </a:t>
            </a:r>
          </a:p>
        </p:txBody>
      </p:sp>
      <p:sp>
        <p:nvSpPr>
          <p:cNvPr id="153" name="Google Shape;153;g15929f00e3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428112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929f00e3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15929f00e3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REED</a:t>
            </a:r>
          </a:p>
          <a:p>
            <a:pPr marL="0" lvl="0" indent="0" algn="l" rtl="0">
              <a:spcBef>
                <a:spcPts val="0"/>
              </a:spcBef>
              <a:spcAft>
                <a:spcPts val="0"/>
              </a:spcAft>
              <a:buNone/>
            </a:pPr>
            <a:r>
              <a:rPr lang="en-US" dirty="0"/>
              <a:t>For processing we are using NLTK’s library.</a:t>
            </a:r>
          </a:p>
          <a:p>
            <a:pPr marL="0" lvl="0" indent="0" algn="l" rtl="0">
              <a:spcBef>
                <a:spcPts val="0"/>
              </a:spcBef>
              <a:spcAft>
                <a:spcPts val="0"/>
              </a:spcAft>
              <a:buNone/>
            </a:pPr>
            <a:r>
              <a:rPr lang="en-US" b="0" dirty="0">
                <a:solidFill>
                  <a:srgbClr val="000000"/>
                </a:solidFill>
                <a:effectLst/>
                <a:latin typeface="Courier New" panose="02070309020205020404" pitchFamily="49" charset="0"/>
              </a:rPr>
              <a:t>We are using </a:t>
            </a:r>
            <a:r>
              <a:rPr lang="en-US" b="0" dirty="0" err="1">
                <a:solidFill>
                  <a:srgbClr val="000000"/>
                </a:solidFill>
                <a:effectLst/>
                <a:latin typeface="Courier New" panose="02070309020205020404" pitchFamily="49" charset="0"/>
              </a:rPr>
              <a:t>RegexpTokenizer</a:t>
            </a:r>
            <a:r>
              <a:rPr lang="en-US" b="0" dirty="0">
                <a:solidFill>
                  <a:srgbClr val="000000"/>
                </a:solidFill>
                <a:effectLst/>
                <a:latin typeface="Courier New" panose="02070309020205020404" pitchFamily="49" charset="0"/>
              </a:rPr>
              <a:t> to splits a string using a regular expression, which matches either the tokens or the separators between tokens. “\w+” means any word character.</a:t>
            </a:r>
          </a:p>
          <a:p>
            <a:pPr marL="0" lvl="0" indent="0" algn="l" rtl="0">
              <a:spcBef>
                <a:spcPts val="0"/>
              </a:spcBef>
              <a:spcAft>
                <a:spcPts val="0"/>
              </a:spcAft>
              <a:buNone/>
            </a:pPr>
            <a:r>
              <a:rPr lang="en-US" b="0" dirty="0">
                <a:solidFill>
                  <a:srgbClr val="000000"/>
                </a:solidFill>
                <a:effectLst/>
                <a:latin typeface="Courier New" panose="02070309020205020404" pitchFamily="49" charset="0"/>
              </a:rPr>
              <a:t>We use the </a:t>
            </a:r>
            <a:r>
              <a:rPr lang="en-US" b="0" dirty="0" err="1">
                <a:solidFill>
                  <a:srgbClr val="000000"/>
                </a:solidFill>
                <a:effectLst/>
                <a:latin typeface="Courier New" panose="02070309020205020404" pitchFamily="49" charset="0"/>
              </a:rPr>
              <a:t>WordNetLemmatizer</a:t>
            </a:r>
            <a:r>
              <a:rPr lang="en-US" b="0" dirty="0">
                <a:solidFill>
                  <a:srgbClr val="000000"/>
                </a:solidFill>
                <a:effectLst/>
                <a:latin typeface="Courier New" panose="02070309020205020404" pitchFamily="49" charset="0"/>
              </a:rPr>
              <a:t>, which is the process of grouping together the different inflected forms of a word so they can be analyzed as a single item, so here it will </a:t>
            </a:r>
            <a:r>
              <a:rPr lang="en-US" b="0" i="0" dirty="0">
                <a:solidFill>
                  <a:srgbClr val="4D5156"/>
                </a:solidFill>
                <a:effectLst/>
                <a:latin typeface="Roboto" panose="02000000000000000000" pitchFamily="2" charset="0"/>
              </a:rPr>
              <a:t>return the input word unchanged if it cannot be found in WordNet.</a:t>
            </a:r>
            <a:endParaRPr lang="en-US" b="0" dirty="0">
              <a:solidFill>
                <a:srgbClr val="000000"/>
              </a:solidFill>
              <a:effectLst/>
              <a:latin typeface="Courier New" panose="02070309020205020404" pitchFamily="49" charset="0"/>
            </a:endParaRPr>
          </a:p>
          <a:p>
            <a:pPr marL="0" lvl="0" indent="0" algn="l" rtl="0">
              <a:spcBef>
                <a:spcPts val="0"/>
              </a:spcBef>
              <a:spcAft>
                <a:spcPts val="0"/>
              </a:spcAft>
              <a:buNone/>
            </a:pPr>
            <a:r>
              <a:rPr lang="en-US" b="0" dirty="0">
                <a:solidFill>
                  <a:srgbClr val="000000"/>
                </a:solidFill>
                <a:effectLst/>
                <a:latin typeface="Courier New" panose="02070309020205020404" pitchFamily="49" charset="0"/>
              </a:rPr>
              <a:t>We are also using </a:t>
            </a:r>
            <a:r>
              <a:rPr lang="en-US" b="0" dirty="0" err="1">
                <a:solidFill>
                  <a:srgbClr val="000000"/>
                </a:solidFill>
                <a:effectLst/>
                <a:latin typeface="Courier New" panose="02070309020205020404" pitchFamily="49" charset="0"/>
              </a:rPr>
              <a:t>stopwords</a:t>
            </a:r>
            <a:r>
              <a:rPr lang="en-US" b="0" dirty="0">
                <a:solidFill>
                  <a:srgbClr val="000000"/>
                </a:solidFill>
                <a:effectLst/>
                <a:latin typeface="Courier New" panose="02070309020205020404" pitchFamily="49" charset="0"/>
              </a:rPr>
              <a:t>, which are commonly used word (such as “the”, “a”, “an”, “in”) that a search engine has been programmed to ignore, both when indexing entries for searching and when retrieving them as the result of a search query. </a:t>
            </a:r>
          </a:p>
          <a:p>
            <a:pPr marL="0" lvl="0" indent="0" algn="l" rtl="0">
              <a:spcBef>
                <a:spcPts val="0"/>
              </a:spcBef>
              <a:spcAft>
                <a:spcPts val="0"/>
              </a:spcAft>
              <a:buNone/>
            </a:pPr>
            <a:endParaRPr lang="en-US" dirty="0"/>
          </a:p>
        </p:txBody>
      </p:sp>
      <p:sp>
        <p:nvSpPr>
          <p:cNvPr id="153" name="Google Shape;153;g15929f00e3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886265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929f00e3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15929f00e3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REED</a:t>
            </a:r>
          </a:p>
          <a:p>
            <a:pPr marL="0" lvl="0" indent="0" algn="l" rtl="0">
              <a:spcBef>
                <a:spcPts val="0"/>
              </a:spcBef>
              <a:spcAft>
                <a:spcPts val="0"/>
              </a:spcAft>
              <a:buNone/>
            </a:pPr>
            <a:r>
              <a:rPr lang="en-US" b="0" dirty="0">
                <a:solidFill>
                  <a:srgbClr val="000000"/>
                </a:solidFill>
                <a:effectLst/>
                <a:latin typeface="Courier New" panose="02070309020205020404" pitchFamily="49" charset="0"/>
              </a:rPr>
              <a:t>This is final data frame we will use after cleaning and adding a few processors.</a:t>
            </a:r>
          </a:p>
          <a:p>
            <a:pPr marL="0" lvl="0" indent="0" algn="l" rtl="0">
              <a:spcBef>
                <a:spcPts val="0"/>
              </a:spcBef>
              <a:spcAft>
                <a:spcPts val="0"/>
              </a:spcAft>
              <a:buNone/>
            </a:pPr>
            <a:endParaRPr lang="en-US" dirty="0"/>
          </a:p>
        </p:txBody>
      </p:sp>
      <p:sp>
        <p:nvSpPr>
          <p:cNvPr id="153" name="Google Shape;153;g15929f00e3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036273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929f00e3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15929f00e3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REED</a:t>
            </a:r>
          </a:p>
          <a:p>
            <a:pPr marL="0" lvl="0" indent="0" algn="l" rtl="0">
              <a:spcBef>
                <a:spcPts val="0"/>
              </a:spcBef>
              <a:spcAft>
                <a:spcPts val="0"/>
              </a:spcAft>
              <a:buNone/>
            </a:pPr>
            <a:r>
              <a:rPr lang="en-US" dirty="0"/>
              <a:t>Here we are making the pipelines and using TDIF vectorizers and </a:t>
            </a:r>
            <a:r>
              <a:rPr lang="en-US" dirty="0" err="1"/>
              <a:t>GridSearchCV</a:t>
            </a:r>
            <a:r>
              <a:rPr lang="en-US" dirty="0"/>
              <a:t> to find the best parameters to use for modeling. As of right now, this pipeline is running for way too long, so we skipped this step for now and just used commons parameters for the modeling part.</a:t>
            </a:r>
          </a:p>
        </p:txBody>
      </p:sp>
      <p:sp>
        <p:nvSpPr>
          <p:cNvPr id="153" name="Google Shape;153;g15929f00e3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87316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929f00e3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15929f00e3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Khiran</a:t>
            </a:r>
          </a:p>
          <a:p>
            <a:pPr marL="0" lvl="0" indent="0" algn="l" rtl="0">
              <a:spcBef>
                <a:spcPts val="0"/>
              </a:spcBef>
              <a:spcAft>
                <a:spcPts val="0"/>
              </a:spcAft>
              <a:buNone/>
            </a:pPr>
            <a:r>
              <a:rPr lang="en-US" dirty="0"/>
              <a:t>So, as we said we used common parameters and used </a:t>
            </a:r>
            <a:r>
              <a:rPr lang="en-US" b="0" i="0" dirty="0">
                <a:solidFill>
                  <a:srgbClr val="4D5156"/>
                </a:solidFill>
                <a:effectLst/>
                <a:latin typeface="Roboto" panose="02000000000000000000" pitchFamily="2" charset="0"/>
              </a:rPr>
              <a:t>Multinomial Naive Bayes. It is useful for classification with discreate features, so here in text learning, the count of each word is used to </a:t>
            </a:r>
            <a:r>
              <a:rPr lang="en-US" b="0" i="0" dirty="0" err="1">
                <a:solidFill>
                  <a:srgbClr val="4D5156"/>
                </a:solidFill>
                <a:effectLst/>
                <a:latin typeface="Roboto" panose="02000000000000000000" pitchFamily="2" charset="0"/>
              </a:rPr>
              <a:t>to</a:t>
            </a:r>
            <a:r>
              <a:rPr lang="en-US" b="0" i="0" dirty="0">
                <a:solidFill>
                  <a:srgbClr val="4D5156"/>
                </a:solidFill>
                <a:effectLst/>
                <a:latin typeface="Roboto" panose="02000000000000000000" pitchFamily="2" charset="0"/>
              </a:rPr>
              <a:t> predict the class or label. We got a model accuracy of 0.61, and I think this is good for starting point as we did not even use the best parameters for modeling just yet. For evaluation, we tested out the model by allowing it to predict who the speaker is based on the given text, and it was both correct for the two test. </a:t>
            </a:r>
          </a:p>
          <a:p>
            <a:pPr marL="0" lvl="0" indent="0" algn="l" rtl="0">
              <a:spcBef>
                <a:spcPts val="0"/>
              </a:spcBef>
              <a:spcAft>
                <a:spcPts val="0"/>
              </a:spcAft>
              <a:buNone/>
            </a:pPr>
            <a:endParaRPr lang="en-US" b="0" i="0" dirty="0">
              <a:solidFill>
                <a:srgbClr val="4D5156"/>
              </a:solidFill>
              <a:effectLst/>
              <a:latin typeface="Roboto" panose="02000000000000000000" pitchFamily="2" charset="0"/>
            </a:endParaRPr>
          </a:p>
          <a:p>
            <a:pPr marL="0" lvl="0" indent="0" algn="l" rtl="0">
              <a:spcBef>
                <a:spcPts val="0"/>
              </a:spcBef>
              <a:spcAft>
                <a:spcPts val="0"/>
              </a:spcAft>
              <a:buNone/>
            </a:pPr>
            <a:r>
              <a:rPr lang="en-US" b="0" i="0" dirty="0">
                <a:solidFill>
                  <a:srgbClr val="4D5156"/>
                </a:solidFill>
                <a:effectLst/>
                <a:latin typeface="Roboto" panose="02000000000000000000" pitchFamily="2" charset="0"/>
              </a:rPr>
              <a:t>We only used one model for now due to time and space issues. We will use more models like </a:t>
            </a:r>
            <a:r>
              <a:rPr lang="en-US" sz="1200" dirty="0">
                <a:latin typeface="Abadi" panose="020B0604020104020204" pitchFamily="34" charset="0"/>
                <a:ea typeface="Arial"/>
                <a:cs typeface="Arial"/>
                <a:sym typeface="Arial"/>
              </a:rPr>
              <a:t>SVM, KNN, or Random Forest, and RNN after we are satisfied with the processing aspects and also getting the best parameters. We want to do a few more testing and try to increase accuracy and then run more models. </a:t>
            </a:r>
            <a:endParaRPr lang="en-US" dirty="0"/>
          </a:p>
        </p:txBody>
      </p:sp>
      <p:sp>
        <p:nvSpPr>
          <p:cNvPr id="153" name="Google Shape;153;g15929f00e3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959544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
          <p:cNvSpPr>
            <a:spLocks noGrp="1"/>
          </p:cNvSpPr>
          <p:nvPr>
            <p:ph type="pic" idx="2"/>
          </p:nvPr>
        </p:nvSpPr>
        <p:spPr>
          <a:xfrm>
            <a:off x="5183188" y="987425"/>
            <a:ext cx="6172200" cy="4873625"/>
          </a:xfrm>
          <a:prstGeom prst="rect">
            <a:avLst/>
          </a:prstGeom>
          <a:noFill/>
          <a:ln>
            <a:noFill/>
          </a:ln>
        </p:spPr>
      </p:sp>
      <p:sp>
        <p:nvSpPr>
          <p:cNvPr id="68" name="Google Shape;6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rgbClr val="0B49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a:off x="243840" y="256540"/>
            <a:ext cx="11704320" cy="636523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1"/>
          <p:cNvCxnSpPr/>
          <p:nvPr/>
        </p:nvCxnSpPr>
        <p:spPr>
          <a:xfrm>
            <a:off x="2895600" y="5768204"/>
            <a:ext cx="6400800" cy="0"/>
          </a:xfrm>
          <a:prstGeom prst="straightConnector1">
            <a:avLst/>
          </a:prstGeom>
          <a:noFill/>
          <a:ln w="9525" cap="flat" cmpd="sng">
            <a:solidFill>
              <a:srgbClr val="0B4990"/>
            </a:solidFill>
            <a:prstDash val="solid"/>
            <a:miter lim="800000"/>
            <a:headEnd type="none" w="sm" len="sm"/>
            <a:tailEnd type="none" w="sm" len="sm"/>
          </a:ln>
        </p:spPr>
      </p:cxnSp>
      <p:sp>
        <p:nvSpPr>
          <p:cNvPr id="92" name="Google Shape;92;p1"/>
          <p:cNvSpPr txBox="1">
            <a:spLocks noGrp="1"/>
          </p:cNvSpPr>
          <p:nvPr>
            <p:ph type="ctrTitle"/>
          </p:nvPr>
        </p:nvSpPr>
        <p:spPr>
          <a:xfrm>
            <a:off x="1109980" y="4341603"/>
            <a:ext cx="9966960" cy="1137598"/>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B4990"/>
              </a:buClr>
              <a:buSzPts val="4000"/>
              <a:buFont typeface="Algerian"/>
              <a:buNone/>
            </a:pPr>
            <a:r>
              <a:rPr lang="en-US" sz="3600" dirty="0">
                <a:solidFill>
                  <a:srgbClr val="0B4990"/>
                </a:solidFill>
                <a:latin typeface="Algerian"/>
                <a:ea typeface="Algerian"/>
                <a:cs typeface="Algerian"/>
                <a:sym typeface="Algerian"/>
              </a:rPr>
              <a:t>Data 606 Capstone Project</a:t>
            </a:r>
            <a:r>
              <a:rPr lang="en-US" sz="4000" dirty="0">
                <a:solidFill>
                  <a:srgbClr val="0B4990"/>
                </a:solidFill>
                <a:latin typeface="Algerian"/>
                <a:ea typeface="Algerian"/>
                <a:cs typeface="Algerian"/>
                <a:sym typeface="Algerian"/>
              </a:rPr>
              <a:t>: </a:t>
            </a:r>
            <a:br>
              <a:rPr lang="en-US" sz="4000" dirty="0">
                <a:solidFill>
                  <a:srgbClr val="0B4990"/>
                </a:solidFill>
                <a:latin typeface="Algerian"/>
                <a:ea typeface="Algerian"/>
                <a:cs typeface="Algerian"/>
                <a:sym typeface="Algerian"/>
              </a:rPr>
            </a:br>
            <a:r>
              <a:rPr lang="en-US" sz="3600" dirty="0">
                <a:solidFill>
                  <a:srgbClr val="0B4990"/>
                </a:solidFill>
                <a:latin typeface="Algerian"/>
                <a:ea typeface="Algerian"/>
                <a:cs typeface="Algerian"/>
                <a:sym typeface="Algerian"/>
              </a:rPr>
              <a:t>NPR Speaker Identification with Text Data  </a:t>
            </a:r>
            <a:endParaRPr dirty="0"/>
          </a:p>
        </p:txBody>
      </p:sp>
      <p:sp>
        <p:nvSpPr>
          <p:cNvPr id="93" name="Google Shape;93;p1"/>
          <p:cNvSpPr txBox="1">
            <a:spLocks noGrp="1"/>
          </p:cNvSpPr>
          <p:nvPr>
            <p:ph type="subTitle" idx="1"/>
          </p:nvPr>
        </p:nvSpPr>
        <p:spPr>
          <a:xfrm>
            <a:off x="1709530" y="5799489"/>
            <a:ext cx="8767860" cy="6578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B4990"/>
              </a:buClr>
              <a:buSzPts val="2000"/>
              <a:buNone/>
            </a:pPr>
            <a:r>
              <a:rPr lang="en-US" sz="2000" dirty="0">
                <a:solidFill>
                  <a:srgbClr val="0B4990"/>
                </a:solidFill>
                <a:latin typeface="Teko"/>
                <a:ea typeface="Teko"/>
                <a:cs typeface="Teko"/>
                <a:sym typeface="Teko"/>
              </a:rPr>
              <a:t>Reed </a:t>
            </a:r>
            <a:r>
              <a:rPr lang="en-US" sz="2000" dirty="0" err="1">
                <a:solidFill>
                  <a:srgbClr val="0B4990"/>
                </a:solidFill>
                <a:latin typeface="Teko"/>
                <a:ea typeface="Teko"/>
                <a:cs typeface="Teko"/>
                <a:sym typeface="Teko"/>
              </a:rPr>
              <a:t>Balentine</a:t>
            </a:r>
            <a:r>
              <a:rPr lang="en-US" sz="2000" dirty="0">
                <a:solidFill>
                  <a:srgbClr val="0B4990"/>
                </a:solidFill>
                <a:latin typeface="Teko"/>
                <a:ea typeface="Teko"/>
                <a:cs typeface="Teko"/>
                <a:sym typeface="Teko"/>
              </a:rPr>
              <a:t>, Khiran Kumar, Daniel Thang</a:t>
            </a:r>
            <a:endParaRPr dirty="0"/>
          </a:p>
        </p:txBody>
      </p:sp>
      <p:pic>
        <p:nvPicPr>
          <p:cNvPr id="94" name="Google Shape;94;p1"/>
          <p:cNvPicPr preferRelativeResize="0"/>
          <p:nvPr/>
        </p:nvPicPr>
        <p:blipFill rotWithShape="1">
          <a:blip r:embed="rId3">
            <a:alphaModFix/>
          </a:blip>
          <a:srcRect t="25968" r="1" b="24170"/>
          <a:stretch/>
        </p:blipFill>
        <p:spPr>
          <a:xfrm>
            <a:off x="243840" y="256540"/>
            <a:ext cx="11704320" cy="3764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6871-7921-2754-71E9-098ED0CA6713}"/>
              </a:ext>
            </a:extLst>
          </p:cNvPr>
          <p:cNvSpPr>
            <a:spLocks noGrp="1"/>
          </p:cNvSpPr>
          <p:nvPr>
            <p:ph type="title"/>
          </p:nvPr>
        </p:nvSpPr>
        <p:spPr/>
        <p:txBody>
          <a:bodyPr/>
          <a:lstStyle/>
          <a:p>
            <a:r>
              <a:rPr lang="en-US" dirty="0"/>
              <a:t>How can we increase the model accuracy????</a:t>
            </a:r>
          </a:p>
        </p:txBody>
      </p:sp>
      <p:sp>
        <p:nvSpPr>
          <p:cNvPr id="3" name="Text Placeholder 2">
            <a:extLst>
              <a:ext uri="{FF2B5EF4-FFF2-40B4-BE49-F238E27FC236}">
                <a16:creationId xmlns:a16="http://schemas.microsoft.com/office/drawing/2014/main" id="{BF7AA396-4CEB-BDCE-0061-6B91B010F33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494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A8424-A5B2-C83E-45B5-FE78D67CC075}"/>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lgn="ctr">
              <a:spcBef>
                <a:spcPct val="0"/>
              </a:spcBef>
            </a:pPr>
            <a:r>
              <a:rPr lang="en-US" sz="4000" kern="1200" dirty="0">
                <a:solidFill>
                  <a:srgbClr val="FFFFFF"/>
                </a:solidFill>
                <a:latin typeface="Teko" panose="020B0604020202020204" charset="0"/>
                <a:ea typeface="+mj-ea"/>
                <a:cs typeface="Teko" panose="020B0604020202020204" charset="0"/>
              </a:rPr>
              <a:t>Thank you, Any Questions?</a:t>
            </a:r>
          </a:p>
        </p:txBody>
      </p:sp>
      <p:pic>
        <p:nvPicPr>
          <p:cNvPr id="5" name="Picture 2" descr="See the source image">
            <a:extLst>
              <a:ext uri="{FF2B5EF4-FFF2-40B4-BE49-F238E27FC236}">
                <a16:creationId xmlns:a16="http://schemas.microsoft.com/office/drawing/2014/main" id="{51CA9363-036B-8764-621B-C45FB8D34D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225" y="1744021"/>
            <a:ext cx="11594254" cy="4865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275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p2"/>
          <p:cNvSpPr/>
          <p:nvPr/>
        </p:nvSpPr>
        <p:spPr>
          <a:xfrm>
            <a:off x="-9360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p:nvPr/>
        </p:nvSpPr>
        <p:spPr>
          <a:xfrm>
            <a:off x="409710" y="1022350"/>
            <a:ext cx="709612" cy="2095501"/>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644660" y="640894"/>
            <a:ext cx="168275" cy="1713195"/>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p:cNvSpPr/>
          <p:nvPr/>
        </p:nvSpPr>
        <p:spPr>
          <a:xfrm>
            <a:off x="644055" y="635715"/>
            <a:ext cx="10907863" cy="154145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txBox="1">
            <a:spLocks noGrp="1"/>
          </p:cNvSpPr>
          <p:nvPr>
            <p:ph type="title"/>
          </p:nvPr>
        </p:nvSpPr>
        <p:spPr>
          <a:xfrm>
            <a:off x="958506" y="800392"/>
            <a:ext cx="10264697" cy="121210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Teko"/>
              <a:buNone/>
            </a:pPr>
            <a:r>
              <a:rPr lang="en-US" sz="4000" dirty="0">
                <a:solidFill>
                  <a:srgbClr val="FFFFFF"/>
                </a:solidFill>
                <a:latin typeface="Teko"/>
                <a:cs typeface="Teko"/>
                <a:sym typeface="Teko"/>
              </a:rPr>
              <a:t>Purpose </a:t>
            </a:r>
            <a:endParaRPr dirty="0"/>
          </a:p>
        </p:txBody>
      </p:sp>
      <p:sp>
        <p:nvSpPr>
          <p:cNvPr id="107" name="Google Shape;107;p2"/>
          <p:cNvSpPr txBox="1">
            <a:spLocks noGrp="1"/>
          </p:cNvSpPr>
          <p:nvPr>
            <p:ph type="body" idx="1"/>
          </p:nvPr>
        </p:nvSpPr>
        <p:spPr>
          <a:xfrm>
            <a:off x="1367624" y="2378076"/>
            <a:ext cx="9708995" cy="3916397"/>
          </a:xfrm>
          <a:prstGeom prst="rect">
            <a:avLst/>
          </a:prstGeom>
          <a:noFill/>
          <a:ln>
            <a:noFill/>
          </a:ln>
        </p:spPr>
        <p:txBody>
          <a:bodyPr spcFirstLastPara="1" wrap="square" lIns="91425" tIns="45700" rIns="91425" bIns="45700" anchor="ctr" anchorCtr="0">
            <a:normAutofit/>
          </a:bodyPr>
          <a:lstStyle/>
          <a:p>
            <a:pPr marL="469900">
              <a:lnSpc>
                <a:spcPct val="150000"/>
              </a:lnSpc>
              <a:buSzPts val="2000"/>
            </a:pPr>
            <a:r>
              <a:rPr lang="en-US" sz="2000" b="1" dirty="0">
                <a:latin typeface="Abadi" panose="020B0604020104020204" pitchFamily="34" charset="0"/>
                <a:ea typeface="Arial"/>
                <a:cs typeface="Arial"/>
                <a:sym typeface="Arial"/>
              </a:rPr>
              <a:t>Purpose: Build a machine learning model that can reliably predict who the speaker is for lines of dialogue from NPR Radio Transcripts. </a:t>
            </a:r>
          </a:p>
          <a:p>
            <a:pPr marL="469900">
              <a:lnSpc>
                <a:spcPct val="150000"/>
              </a:lnSpc>
              <a:buSzPts val="2000"/>
            </a:pPr>
            <a:r>
              <a:rPr lang="en-US" sz="2000" dirty="0">
                <a:latin typeface="Abadi" panose="020B0604020104020204" pitchFamily="34" charset="0"/>
                <a:ea typeface="Arial"/>
                <a:cs typeface="Arial"/>
                <a:sym typeface="Arial"/>
              </a:rPr>
              <a:t>Due to the messy nature of text, analyzing and organizing is time-consuming, so most companies fail to use it to its full potential.</a:t>
            </a:r>
          </a:p>
          <a:p>
            <a:pPr marL="469900">
              <a:lnSpc>
                <a:spcPct val="150000"/>
              </a:lnSpc>
              <a:buSzPts val="2000"/>
            </a:pPr>
            <a:r>
              <a:rPr lang="en-US" sz="2000" dirty="0">
                <a:latin typeface="Abadi" panose="020B0604020104020204" pitchFamily="34" charset="0"/>
                <a:ea typeface="Arial"/>
                <a:cs typeface="Arial"/>
                <a:sym typeface="Arial"/>
              </a:rPr>
              <a:t>Vital practice for automating business processes and making data-driven business decisions.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g15929f00e31_0_12"/>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Google Shape;156;g15929f00e31_0_12"/>
          <p:cNvSpPr/>
          <p:nvPr/>
        </p:nvSpPr>
        <p:spPr>
          <a:xfrm>
            <a:off x="409710" y="1022350"/>
            <a:ext cx="709613" cy="2095500"/>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g15929f00e31_0_12"/>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g15929f00e31_0_12"/>
          <p:cNvSpPr/>
          <p:nvPr/>
        </p:nvSpPr>
        <p:spPr>
          <a:xfrm>
            <a:off x="644660" y="640894"/>
            <a:ext cx="168275" cy="1713196"/>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g15929f00e31_0_12"/>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g15929f00e31_0_12"/>
          <p:cNvSpPr/>
          <p:nvPr/>
        </p:nvSpPr>
        <p:spPr>
          <a:xfrm>
            <a:off x="644055" y="635715"/>
            <a:ext cx="10908000" cy="1541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g15929f00e31_0_12"/>
          <p:cNvSpPr txBox="1">
            <a:spLocks noGrp="1"/>
          </p:cNvSpPr>
          <p:nvPr>
            <p:ph type="title"/>
          </p:nvPr>
        </p:nvSpPr>
        <p:spPr>
          <a:xfrm>
            <a:off x="958506" y="800392"/>
            <a:ext cx="10264800" cy="121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Teko"/>
              <a:buNone/>
            </a:pPr>
            <a:r>
              <a:rPr lang="en-US" sz="4000" dirty="0">
                <a:solidFill>
                  <a:srgbClr val="FFFFFF"/>
                </a:solidFill>
                <a:latin typeface="Teko"/>
                <a:ea typeface="Teko"/>
                <a:cs typeface="Teko"/>
                <a:sym typeface="Teko"/>
              </a:rPr>
              <a:t>NPR Main Dataset - utterances.csv</a:t>
            </a:r>
            <a:endParaRPr lang="en-US" dirty="0"/>
          </a:p>
        </p:txBody>
      </p:sp>
      <p:sp>
        <p:nvSpPr>
          <p:cNvPr id="162" name="Google Shape;162;g15929f00e31_0_12"/>
          <p:cNvSpPr txBox="1">
            <a:spLocks noGrp="1"/>
          </p:cNvSpPr>
          <p:nvPr>
            <p:ph type="body" idx="1"/>
          </p:nvPr>
        </p:nvSpPr>
        <p:spPr>
          <a:xfrm>
            <a:off x="1119323" y="1794076"/>
            <a:ext cx="10272760" cy="4350305"/>
          </a:xfrm>
          <a:prstGeom prst="rect">
            <a:avLst/>
          </a:prstGeom>
          <a:noFill/>
          <a:ln>
            <a:noFill/>
          </a:ln>
        </p:spPr>
        <p:txBody>
          <a:bodyPr spcFirstLastPara="1" wrap="square" lIns="91425" tIns="45700" rIns="91425" bIns="45700" anchor="ctr" anchorCtr="0">
            <a:normAutofit/>
          </a:bodyPr>
          <a:lstStyle/>
          <a:p>
            <a:pPr marL="228600" lvl="0" indent="-241300" algn="l" rtl="0">
              <a:lnSpc>
                <a:spcPct val="200000"/>
              </a:lnSpc>
              <a:spcBef>
                <a:spcPts val="0"/>
              </a:spcBef>
              <a:spcAft>
                <a:spcPts val="0"/>
              </a:spcAft>
              <a:buSzPts val="2000"/>
              <a:buFont typeface="Arial"/>
              <a:buChar char="•"/>
            </a:pPr>
            <a:r>
              <a:rPr lang="en-US" sz="1800" dirty="0">
                <a:solidFill>
                  <a:schemeClr val="tx1"/>
                </a:solidFill>
                <a:latin typeface="Abadi" panose="020B0604020104020204" pitchFamily="34" charset="0"/>
                <a:ea typeface="Arial"/>
                <a:cs typeface="Arial"/>
                <a:sym typeface="Arial"/>
              </a:rPr>
              <a:t>Original Data: total of 3,199,858 rows and 4 columns</a:t>
            </a:r>
          </a:p>
          <a:p>
            <a:pPr marL="685800" lvl="1" indent="-241300">
              <a:lnSpc>
                <a:spcPct val="200000"/>
              </a:lnSpc>
              <a:spcBef>
                <a:spcPts val="0"/>
              </a:spcBef>
              <a:buSzPts val="2000"/>
            </a:pPr>
            <a:r>
              <a:rPr lang="en-US" sz="1400" dirty="0">
                <a:solidFill>
                  <a:schemeClr val="tx1"/>
                </a:solidFill>
                <a:latin typeface="Abadi" panose="020B0604020104020204" pitchFamily="34" charset="0"/>
                <a:ea typeface="Arial"/>
                <a:cs typeface="Arial"/>
                <a:sym typeface="Arial"/>
              </a:rPr>
              <a:t>562 rows with missing utterance data</a:t>
            </a:r>
          </a:p>
          <a:p>
            <a:pPr marL="685800" lvl="1" indent="-241300">
              <a:lnSpc>
                <a:spcPct val="200000"/>
              </a:lnSpc>
              <a:spcBef>
                <a:spcPts val="0"/>
              </a:spcBef>
              <a:buSzPts val="2000"/>
            </a:pPr>
            <a:r>
              <a:rPr lang="en-US" sz="1400" dirty="0">
                <a:solidFill>
                  <a:schemeClr val="tx1"/>
                </a:solidFill>
                <a:latin typeface="Abadi" panose="020B0604020104020204" pitchFamily="34" charset="0"/>
                <a:ea typeface="Arial"/>
                <a:cs typeface="Arial"/>
                <a:sym typeface="Arial"/>
              </a:rPr>
              <a:t>184,423 rows of _NO_SPEAKER (mostly soundbites)</a:t>
            </a:r>
          </a:p>
          <a:p>
            <a:pPr marL="685800" lvl="1" indent="-241300">
              <a:lnSpc>
                <a:spcPct val="200000"/>
              </a:lnSpc>
              <a:spcBef>
                <a:spcPts val="0"/>
              </a:spcBef>
              <a:buSzPts val="2000"/>
            </a:pPr>
            <a:r>
              <a:rPr lang="en-US" sz="1400" dirty="0">
                <a:solidFill>
                  <a:schemeClr val="tx1"/>
                </a:solidFill>
                <a:latin typeface="Abadi" panose="020B0604020104020204" pitchFamily="34" charset="0"/>
                <a:ea typeface="Arial"/>
                <a:cs typeface="Arial"/>
                <a:sym typeface="Arial"/>
              </a:rPr>
              <a:t>Speaker column has a lot of different variations of the same name</a:t>
            </a:r>
            <a:endParaRPr lang="en-US" sz="1800" dirty="0">
              <a:solidFill>
                <a:schemeClr val="tx1"/>
              </a:solidFill>
              <a:latin typeface="Abadi" panose="020B0604020104020204" pitchFamily="34" charset="0"/>
              <a:ea typeface="Arial"/>
              <a:cs typeface="Arial"/>
              <a:sym typeface="Arial"/>
            </a:endParaRPr>
          </a:p>
          <a:p>
            <a:pPr marL="228600" indent="-241300">
              <a:lnSpc>
                <a:spcPct val="200000"/>
              </a:lnSpc>
              <a:spcBef>
                <a:spcPts val="0"/>
              </a:spcBef>
              <a:buSzPts val="2000"/>
            </a:pPr>
            <a:r>
              <a:rPr lang="en-US" sz="1800" dirty="0">
                <a:solidFill>
                  <a:schemeClr val="tx1"/>
                </a:solidFill>
                <a:latin typeface="Abadi" panose="020B0604020104020204" pitchFamily="34" charset="0"/>
                <a:ea typeface="Arial"/>
                <a:cs typeface="Arial"/>
                <a:sym typeface="Arial"/>
              </a:rPr>
              <a:t>host-</a:t>
            </a:r>
            <a:r>
              <a:rPr lang="en-US" sz="1800" dirty="0" err="1">
                <a:solidFill>
                  <a:schemeClr val="tx1"/>
                </a:solidFill>
                <a:latin typeface="Abadi" panose="020B0604020104020204" pitchFamily="34" charset="0"/>
                <a:ea typeface="Arial"/>
                <a:cs typeface="Arial"/>
                <a:sym typeface="Arial"/>
              </a:rPr>
              <a:t>id.json</a:t>
            </a:r>
            <a:r>
              <a:rPr lang="en-US" sz="1800" dirty="0">
                <a:solidFill>
                  <a:schemeClr val="tx1"/>
                </a:solidFill>
                <a:latin typeface="Abadi" panose="020B0604020104020204" pitchFamily="34" charset="0"/>
                <a:ea typeface="Arial"/>
                <a:cs typeface="Arial"/>
                <a:sym typeface="Arial"/>
              </a:rPr>
              <a:t> will be used for attaching ids to each utterance of the host to use as a target variable</a:t>
            </a:r>
          </a:p>
          <a:p>
            <a:pPr marL="228600" indent="-241300">
              <a:lnSpc>
                <a:spcPct val="200000"/>
              </a:lnSpc>
              <a:spcBef>
                <a:spcPts val="0"/>
              </a:spcBef>
              <a:buSzPts val="2000"/>
            </a:pPr>
            <a:r>
              <a:rPr lang="en-US" sz="1800" dirty="0">
                <a:solidFill>
                  <a:schemeClr val="tx1"/>
                </a:solidFill>
                <a:latin typeface="Abadi" panose="020B0604020104020204" pitchFamily="34" charset="0"/>
                <a:ea typeface="Arial"/>
                <a:cs typeface="Arial"/>
                <a:sym typeface="Arial"/>
              </a:rPr>
              <a:t>Data after attaching host-map: total of 1,174,823 rows and 6 columns</a:t>
            </a:r>
          </a:p>
        </p:txBody>
      </p:sp>
    </p:spTree>
    <p:extLst>
      <p:ext uri="{BB962C8B-B14F-4D97-AF65-F5344CB8AC3E}">
        <p14:creationId xmlns:p14="http://schemas.microsoft.com/office/powerpoint/2010/main" val="723515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g15929f00e31_0_12"/>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 name="Google Shape;160;g15929f00e31_0_12"/>
          <p:cNvSpPr/>
          <p:nvPr/>
        </p:nvSpPr>
        <p:spPr>
          <a:xfrm>
            <a:off x="553450" y="501798"/>
            <a:ext cx="10908000" cy="68379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g15929f00e31_0_12"/>
          <p:cNvSpPr txBox="1">
            <a:spLocks noGrp="1"/>
          </p:cNvSpPr>
          <p:nvPr>
            <p:ph type="title"/>
          </p:nvPr>
        </p:nvSpPr>
        <p:spPr>
          <a:xfrm>
            <a:off x="962100" y="599517"/>
            <a:ext cx="10264800" cy="51912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FFFF"/>
              </a:buClr>
              <a:buSzPts val="4000"/>
              <a:buFont typeface="Teko"/>
              <a:buNone/>
            </a:pPr>
            <a:r>
              <a:rPr lang="en-US" sz="4000" dirty="0">
                <a:solidFill>
                  <a:srgbClr val="FFFFFF"/>
                </a:solidFill>
                <a:latin typeface="Teko"/>
                <a:ea typeface="Teko"/>
                <a:cs typeface="Teko"/>
                <a:sym typeface="Teko"/>
              </a:rPr>
              <a:t>Before vs After</a:t>
            </a:r>
            <a:endParaRPr lang="en-US" dirty="0"/>
          </a:p>
        </p:txBody>
      </p:sp>
      <p:pic>
        <p:nvPicPr>
          <p:cNvPr id="2" name="Picture 1">
            <a:extLst>
              <a:ext uri="{FF2B5EF4-FFF2-40B4-BE49-F238E27FC236}">
                <a16:creationId xmlns:a16="http://schemas.microsoft.com/office/drawing/2014/main" id="{C733BF94-198E-DFCA-9654-553C5E5E70C0}"/>
              </a:ext>
            </a:extLst>
          </p:cNvPr>
          <p:cNvPicPr>
            <a:picLocks noChangeAspect="1"/>
          </p:cNvPicPr>
          <p:nvPr/>
        </p:nvPicPr>
        <p:blipFill>
          <a:blip r:embed="rId3"/>
          <a:stretch>
            <a:fillRect/>
          </a:stretch>
        </p:blipFill>
        <p:spPr>
          <a:xfrm>
            <a:off x="6096000" y="1283316"/>
            <a:ext cx="5733327" cy="4654498"/>
          </a:xfrm>
          <a:prstGeom prst="rect">
            <a:avLst/>
          </a:prstGeom>
        </p:spPr>
      </p:pic>
      <p:pic>
        <p:nvPicPr>
          <p:cNvPr id="5" name="Picture 4">
            <a:extLst>
              <a:ext uri="{FF2B5EF4-FFF2-40B4-BE49-F238E27FC236}">
                <a16:creationId xmlns:a16="http://schemas.microsoft.com/office/drawing/2014/main" id="{5950CF5C-EDB6-D04D-14EB-CF57E2CA7B0C}"/>
              </a:ext>
            </a:extLst>
          </p:cNvPr>
          <p:cNvPicPr>
            <a:picLocks noChangeAspect="1"/>
          </p:cNvPicPr>
          <p:nvPr/>
        </p:nvPicPr>
        <p:blipFill>
          <a:blip r:embed="rId4"/>
          <a:stretch>
            <a:fillRect/>
          </a:stretch>
        </p:blipFill>
        <p:spPr>
          <a:xfrm>
            <a:off x="289367" y="1283316"/>
            <a:ext cx="5648447" cy="4654498"/>
          </a:xfrm>
          <a:prstGeom prst="rect">
            <a:avLst/>
          </a:prstGeom>
        </p:spPr>
      </p:pic>
    </p:spTree>
    <p:extLst>
      <p:ext uri="{BB962C8B-B14F-4D97-AF65-F5344CB8AC3E}">
        <p14:creationId xmlns:p14="http://schemas.microsoft.com/office/powerpoint/2010/main" val="3704472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g15929f00e31_0_12"/>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Google Shape;156;g15929f00e31_0_12"/>
          <p:cNvSpPr/>
          <p:nvPr/>
        </p:nvSpPr>
        <p:spPr>
          <a:xfrm>
            <a:off x="409710" y="1022350"/>
            <a:ext cx="709613" cy="2095500"/>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g15929f00e31_0_12"/>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g15929f00e31_0_12"/>
          <p:cNvSpPr/>
          <p:nvPr/>
        </p:nvSpPr>
        <p:spPr>
          <a:xfrm>
            <a:off x="644660" y="640894"/>
            <a:ext cx="168275" cy="1713196"/>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g15929f00e31_0_12"/>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g15929f00e31_0_12"/>
          <p:cNvSpPr/>
          <p:nvPr/>
        </p:nvSpPr>
        <p:spPr>
          <a:xfrm>
            <a:off x="644055" y="635715"/>
            <a:ext cx="10908000" cy="1541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g15929f00e31_0_12"/>
          <p:cNvSpPr txBox="1">
            <a:spLocks noGrp="1"/>
          </p:cNvSpPr>
          <p:nvPr>
            <p:ph type="title"/>
          </p:nvPr>
        </p:nvSpPr>
        <p:spPr>
          <a:xfrm>
            <a:off x="958506" y="800392"/>
            <a:ext cx="10264800" cy="121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Teko"/>
              <a:buNone/>
            </a:pPr>
            <a:r>
              <a:rPr lang="en-US" sz="4000" dirty="0">
                <a:solidFill>
                  <a:srgbClr val="FFFFFF"/>
                </a:solidFill>
                <a:latin typeface="Teko"/>
                <a:ea typeface="Teko"/>
                <a:cs typeface="Teko"/>
                <a:sym typeface="Teko"/>
              </a:rPr>
              <a:t>NPR Dataset Cleaning</a:t>
            </a:r>
            <a:endParaRPr lang="en-US" dirty="0"/>
          </a:p>
        </p:txBody>
      </p:sp>
      <p:sp>
        <p:nvSpPr>
          <p:cNvPr id="162" name="Google Shape;162;g15929f00e31_0_12"/>
          <p:cNvSpPr txBox="1">
            <a:spLocks noGrp="1"/>
          </p:cNvSpPr>
          <p:nvPr>
            <p:ph type="body" idx="1"/>
          </p:nvPr>
        </p:nvSpPr>
        <p:spPr>
          <a:xfrm>
            <a:off x="1119323" y="1794076"/>
            <a:ext cx="10272760" cy="4350305"/>
          </a:xfrm>
          <a:prstGeom prst="rect">
            <a:avLst/>
          </a:prstGeom>
          <a:noFill/>
          <a:ln>
            <a:noFill/>
          </a:ln>
        </p:spPr>
        <p:txBody>
          <a:bodyPr spcFirstLastPara="1" wrap="square" lIns="91425" tIns="45700" rIns="91425" bIns="45700" anchor="ctr" anchorCtr="0">
            <a:normAutofit/>
          </a:bodyPr>
          <a:lstStyle/>
          <a:p>
            <a:pPr marL="228600" lvl="0" indent="-241300" algn="l" rtl="0">
              <a:lnSpc>
                <a:spcPct val="200000"/>
              </a:lnSpc>
              <a:spcBef>
                <a:spcPts val="0"/>
              </a:spcBef>
              <a:spcAft>
                <a:spcPts val="0"/>
              </a:spcAft>
              <a:buSzPts val="2000"/>
              <a:buFont typeface="Arial"/>
              <a:buChar char="•"/>
            </a:pPr>
            <a:r>
              <a:rPr lang="en-US" sz="1800" dirty="0">
                <a:solidFill>
                  <a:schemeClr val="tx1"/>
                </a:solidFill>
                <a:latin typeface="Abadi" panose="020B0604020104020204" pitchFamily="34" charset="0"/>
                <a:ea typeface="Arial"/>
                <a:cs typeface="Arial"/>
                <a:sym typeface="Arial"/>
              </a:rPr>
              <a:t>Cleaning the “utterance” column </a:t>
            </a:r>
          </a:p>
          <a:p>
            <a:pPr marL="685800" lvl="1" indent="-241300">
              <a:lnSpc>
                <a:spcPct val="200000"/>
              </a:lnSpc>
              <a:spcBef>
                <a:spcPts val="0"/>
              </a:spcBef>
              <a:buSzPts val="2000"/>
            </a:pPr>
            <a:r>
              <a:rPr lang="en-US" sz="1400" dirty="0">
                <a:solidFill>
                  <a:schemeClr val="tx1"/>
                </a:solidFill>
                <a:latin typeface="Abadi" panose="020B0604020104020204" pitchFamily="34" charset="0"/>
                <a:ea typeface="Arial"/>
                <a:cs typeface="Arial"/>
                <a:sym typeface="Arial"/>
              </a:rPr>
              <a:t>Only keep rows with more than or equal to 100 characters in the utterance.</a:t>
            </a:r>
          </a:p>
          <a:p>
            <a:pPr marL="685800" lvl="1" indent="-241300">
              <a:lnSpc>
                <a:spcPct val="200000"/>
              </a:lnSpc>
              <a:spcBef>
                <a:spcPts val="0"/>
              </a:spcBef>
              <a:buSzPts val="2000"/>
            </a:pPr>
            <a:r>
              <a:rPr lang="en-US" sz="1400" dirty="0">
                <a:solidFill>
                  <a:schemeClr val="tx1"/>
                </a:solidFill>
                <a:latin typeface="Abadi" panose="020B0604020104020204" pitchFamily="34" charset="0"/>
                <a:ea typeface="Arial"/>
                <a:cs typeface="Arial"/>
                <a:sym typeface="Arial"/>
              </a:rPr>
              <a:t>Only keep speakers with more than 30,000 counts (Top 4 Speakers: NEAL CONAN-126971, STEVE INSKEEP-33787, ROBERT SIEGEL-29948, IRA FLATOW-29888)</a:t>
            </a:r>
          </a:p>
          <a:p>
            <a:pPr marL="685800" lvl="1" indent="-241300">
              <a:lnSpc>
                <a:spcPct val="200000"/>
              </a:lnSpc>
              <a:spcBef>
                <a:spcPts val="0"/>
              </a:spcBef>
              <a:buSzPts val="2000"/>
            </a:pPr>
            <a:r>
              <a:rPr lang="en-US" sz="1400" dirty="0">
                <a:solidFill>
                  <a:schemeClr val="tx1"/>
                </a:solidFill>
                <a:latin typeface="Abadi" panose="020B0604020104020204" pitchFamily="34" charset="0"/>
                <a:ea typeface="Arial"/>
                <a:cs typeface="Arial"/>
                <a:sym typeface="Arial"/>
              </a:rPr>
              <a:t>Limit the sample size of NEAL CONAN to 34,000, to avoid the result being skewed.</a:t>
            </a:r>
          </a:p>
          <a:p>
            <a:pPr marL="685800" lvl="1" indent="-241300">
              <a:lnSpc>
                <a:spcPct val="200000"/>
              </a:lnSpc>
              <a:spcBef>
                <a:spcPts val="0"/>
              </a:spcBef>
              <a:buSzPts val="2000"/>
            </a:pPr>
            <a:r>
              <a:rPr lang="en-US" sz="1400" dirty="0">
                <a:solidFill>
                  <a:schemeClr val="tx1"/>
                </a:solidFill>
                <a:latin typeface="Abadi" panose="020B0604020104020204" pitchFamily="34" charset="0"/>
                <a:ea typeface="Arial"/>
                <a:cs typeface="Arial"/>
                <a:sym typeface="Arial"/>
              </a:rPr>
              <a:t>Make the utterance string into lower-case</a:t>
            </a:r>
          </a:p>
          <a:p>
            <a:pPr marL="685800" lvl="1" indent="-241300">
              <a:lnSpc>
                <a:spcPct val="200000"/>
              </a:lnSpc>
              <a:spcBef>
                <a:spcPts val="0"/>
              </a:spcBef>
              <a:buSzPts val="2000"/>
            </a:pPr>
            <a:r>
              <a:rPr lang="en-US" sz="1400" dirty="0">
                <a:solidFill>
                  <a:schemeClr val="tx1"/>
                </a:solidFill>
                <a:latin typeface="Abadi" panose="020B0604020104020204" pitchFamily="34" charset="0"/>
                <a:ea typeface="Arial"/>
                <a:cs typeface="Arial"/>
                <a:sym typeface="Arial"/>
              </a:rPr>
              <a:t>Drop any rows if the string in the utterance column starts with “undefined”, because it means that the host/speaker is not the person saying the line.</a:t>
            </a:r>
            <a:endParaRPr lang="en-US" sz="1800" dirty="0">
              <a:solidFill>
                <a:schemeClr val="tx1"/>
              </a:solidFill>
              <a:latin typeface="Abadi" panose="020B0604020104020204" pitchFamily="34" charset="0"/>
              <a:ea typeface="Arial"/>
              <a:cs typeface="Arial"/>
              <a:sym typeface="Arial"/>
            </a:endParaRPr>
          </a:p>
        </p:txBody>
      </p:sp>
    </p:spTree>
    <p:extLst>
      <p:ext uri="{BB962C8B-B14F-4D97-AF65-F5344CB8AC3E}">
        <p14:creationId xmlns:p14="http://schemas.microsoft.com/office/powerpoint/2010/main" val="1869092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g15929f00e31_0_12"/>
          <p:cNvSpPr/>
          <p:nvPr/>
        </p:nvSpPr>
        <p:spPr>
          <a:xfrm>
            <a:off x="3555" y="0"/>
            <a:ext cx="12189000" cy="69853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Google Shape;156;g15929f00e31_0_12"/>
          <p:cNvSpPr/>
          <p:nvPr/>
        </p:nvSpPr>
        <p:spPr>
          <a:xfrm>
            <a:off x="409710" y="1022350"/>
            <a:ext cx="709613" cy="2095500"/>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g15929f00e31_0_12"/>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g15929f00e31_0_12"/>
          <p:cNvSpPr/>
          <p:nvPr/>
        </p:nvSpPr>
        <p:spPr>
          <a:xfrm>
            <a:off x="644660" y="640894"/>
            <a:ext cx="168275" cy="1713196"/>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g15929f00e31_0_12"/>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g15929f00e31_0_12"/>
          <p:cNvSpPr/>
          <p:nvPr/>
        </p:nvSpPr>
        <p:spPr>
          <a:xfrm>
            <a:off x="644055" y="635715"/>
            <a:ext cx="10908000" cy="1541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g15929f00e31_0_12"/>
          <p:cNvSpPr txBox="1">
            <a:spLocks noGrp="1"/>
          </p:cNvSpPr>
          <p:nvPr>
            <p:ph type="title"/>
          </p:nvPr>
        </p:nvSpPr>
        <p:spPr>
          <a:xfrm>
            <a:off x="958506" y="800392"/>
            <a:ext cx="10264800" cy="121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Teko"/>
              <a:buNone/>
            </a:pPr>
            <a:r>
              <a:rPr lang="en-US" sz="4000" dirty="0">
                <a:solidFill>
                  <a:srgbClr val="FFFFFF"/>
                </a:solidFill>
                <a:latin typeface="Teko"/>
                <a:ea typeface="Teko"/>
                <a:cs typeface="Teko"/>
                <a:sym typeface="Teko"/>
              </a:rPr>
              <a:t>NPR Dataset Processing</a:t>
            </a:r>
            <a:endParaRPr lang="en-US" dirty="0"/>
          </a:p>
        </p:txBody>
      </p:sp>
      <p:pic>
        <p:nvPicPr>
          <p:cNvPr id="3" name="Picture 2">
            <a:extLst>
              <a:ext uri="{FF2B5EF4-FFF2-40B4-BE49-F238E27FC236}">
                <a16:creationId xmlns:a16="http://schemas.microsoft.com/office/drawing/2014/main" id="{B164EBD0-57C2-8E2E-0DB9-D81115FFB2F3}"/>
              </a:ext>
            </a:extLst>
          </p:cNvPr>
          <p:cNvPicPr>
            <a:picLocks noChangeAspect="1"/>
          </p:cNvPicPr>
          <p:nvPr/>
        </p:nvPicPr>
        <p:blipFill>
          <a:blip r:embed="rId3"/>
          <a:stretch>
            <a:fillRect/>
          </a:stretch>
        </p:blipFill>
        <p:spPr>
          <a:xfrm>
            <a:off x="1692269" y="2543175"/>
            <a:ext cx="9448364" cy="3514433"/>
          </a:xfrm>
          <a:prstGeom prst="rect">
            <a:avLst/>
          </a:prstGeom>
        </p:spPr>
      </p:pic>
    </p:spTree>
    <p:extLst>
      <p:ext uri="{BB962C8B-B14F-4D97-AF65-F5344CB8AC3E}">
        <p14:creationId xmlns:p14="http://schemas.microsoft.com/office/powerpoint/2010/main" val="3273343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g15929f00e31_0_12"/>
          <p:cNvSpPr/>
          <p:nvPr/>
        </p:nvSpPr>
        <p:spPr>
          <a:xfrm>
            <a:off x="3555" y="0"/>
            <a:ext cx="12189000" cy="69853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Google Shape;156;g15929f00e31_0_12"/>
          <p:cNvSpPr/>
          <p:nvPr/>
        </p:nvSpPr>
        <p:spPr>
          <a:xfrm>
            <a:off x="409710" y="1022350"/>
            <a:ext cx="709613" cy="2095500"/>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g15929f00e31_0_12"/>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g15929f00e31_0_12"/>
          <p:cNvSpPr/>
          <p:nvPr/>
        </p:nvSpPr>
        <p:spPr>
          <a:xfrm>
            <a:off x="644660" y="640894"/>
            <a:ext cx="168275" cy="1713196"/>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g15929f00e31_0_12"/>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g15929f00e31_0_12"/>
          <p:cNvSpPr/>
          <p:nvPr/>
        </p:nvSpPr>
        <p:spPr>
          <a:xfrm>
            <a:off x="636906" y="683905"/>
            <a:ext cx="10908000" cy="1541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g15929f00e31_0_12"/>
          <p:cNvSpPr txBox="1">
            <a:spLocks noGrp="1"/>
          </p:cNvSpPr>
          <p:nvPr>
            <p:ph type="title"/>
          </p:nvPr>
        </p:nvSpPr>
        <p:spPr>
          <a:xfrm>
            <a:off x="958506" y="800392"/>
            <a:ext cx="10264800" cy="121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Teko"/>
              <a:buNone/>
            </a:pPr>
            <a:r>
              <a:rPr lang="en-US" sz="4000" dirty="0">
                <a:solidFill>
                  <a:srgbClr val="FFFFFF"/>
                </a:solidFill>
                <a:latin typeface="Teko"/>
                <a:ea typeface="Teko"/>
                <a:cs typeface="Teko"/>
                <a:sym typeface="Teko"/>
              </a:rPr>
              <a:t>NPR Dataset Processing: Final DF</a:t>
            </a:r>
            <a:endParaRPr lang="en-US" dirty="0"/>
          </a:p>
        </p:txBody>
      </p:sp>
      <p:pic>
        <p:nvPicPr>
          <p:cNvPr id="4" name="Picture 3">
            <a:extLst>
              <a:ext uri="{FF2B5EF4-FFF2-40B4-BE49-F238E27FC236}">
                <a16:creationId xmlns:a16="http://schemas.microsoft.com/office/drawing/2014/main" id="{2386C9C2-842C-AB92-C6E7-A094C0A02F11}"/>
              </a:ext>
            </a:extLst>
          </p:cNvPr>
          <p:cNvPicPr>
            <a:picLocks noChangeAspect="1"/>
          </p:cNvPicPr>
          <p:nvPr/>
        </p:nvPicPr>
        <p:blipFill>
          <a:blip r:embed="rId3"/>
          <a:stretch>
            <a:fillRect/>
          </a:stretch>
        </p:blipFill>
        <p:spPr>
          <a:xfrm>
            <a:off x="1188089" y="2506087"/>
            <a:ext cx="10199420" cy="3668008"/>
          </a:xfrm>
          <a:prstGeom prst="rect">
            <a:avLst/>
          </a:prstGeom>
        </p:spPr>
      </p:pic>
    </p:spTree>
    <p:extLst>
      <p:ext uri="{BB962C8B-B14F-4D97-AF65-F5344CB8AC3E}">
        <p14:creationId xmlns:p14="http://schemas.microsoft.com/office/powerpoint/2010/main" val="1010630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g15929f00e31_0_12"/>
          <p:cNvSpPr/>
          <p:nvPr/>
        </p:nvSpPr>
        <p:spPr>
          <a:xfrm>
            <a:off x="3555" y="0"/>
            <a:ext cx="12189000" cy="69853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Google Shape;156;g15929f00e31_0_12"/>
          <p:cNvSpPr/>
          <p:nvPr/>
        </p:nvSpPr>
        <p:spPr>
          <a:xfrm>
            <a:off x="409710" y="1022350"/>
            <a:ext cx="709613" cy="2095500"/>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g15929f00e31_0_12"/>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g15929f00e31_0_12"/>
          <p:cNvSpPr/>
          <p:nvPr/>
        </p:nvSpPr>
        <p:spPr>
          <a:xfrm>
            <a:off x="644660" y="640894"/>
            <a:ext cx="168275" cy="1713196"/>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g15929f00e31_0_12"/>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g15929f00e31_0_12"/>
          <p:cNvSpPr/>
          <p:nvPr/>
        </p:nvSpPr>
        <p:spPr>
          <a:xfrm>
            <a:off x="636855" y="725697"/>
            <a:ext cx="10908000" cy="1541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g15929f00e31_0_12"/>
          <p:cNvSpPr txBox="1">
            <a:spLocks noGrp="1"/>
          </p:cNvSpPr>
          <p:nvPr>
            <p:ph type="title"/>
          </p:nvPr>
        </p:nvSpPr>
        <p:spPr>
          <a:xfrm>
            <a:off x="958506" y="800392"/>
            <a:ext cx="10264800" cy="121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Teko"/>
              <a:buNone/>
            </a:pPr>
            <a:r>
              <a:rPr lang="en-US" sz="4000" dirty="0">
                <a:solidFill>
                  <a:srgbClr val="FFFFFF"/>
                </a:solidFill>
                <a:latin typeface="Teko"/>
                <a:ea typeface="Teko"/>
                <a:cs typeface="Teko"/>
                <a:sym typeface="Teko"/>
              </a:rPr>
              <a:t>NPR Dataset Processing: Pipelines</a:t>
            </a:r>
            <a:endParaRPr lang="en-US" dirty="0"/>
          </a:p>
        </p:txBody>
      </p:sp>
      <p:pic>
        <p:nvPicPr>
          <p:cNvPr id="3" name="Picture 2">
            <a:extLst>
              <a:ext uri="{FF2B5EF4-FFF2-40B4-BE49-F238E27FC236}">
                <a16:creationId xmlns:a16="http://schemas.microsoft.com/office/drawing/2014/main" id="{554D1669-DD0D-8DE7-FC3B-027AD56A27CC}"/>
              </a:ext>
            </a:extLst>
          </p:cNvPr>
          <p:cNvPicPr>
            <a:picLocks noChangeAspect="1"/>
          </p:cNvPicPr>
          <p:nvPr/>
        </p:nvPicPr>
        <p:blipFill>
          <a:blip r:embed="rId3"/>
          <a:stretch>
            <a:fillRect/>
          </a:stretch>
        </p:blipFill>
        <p:spPr>
          <a:xfrm>
            <a:off x="1348553" y="2378076"/>
            <a:ext cx="9340667" cy="4005362"/>
          </a:xfrm>
          <a:prstGeom prst="rect">
            <a:avLst/>
          </a:prstGeom>
        </p:spPr>
      </p:pic>
    </p:spTree>
    <p:extLst>
      <p:ext uri="{BB962C8B-B14F-4D97-AF65-F5344CB8AC3E}">
        <p14:creationId xmlns:p14="http://schemas.microsoft.com/office/powerpoint/2010/main" val="398631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g15929f00e31_0_12"/>
          <p:cNvSpPr/>
          <p:nvPr/>
        </p:nvSpPr>
        <p:spPr>
          <a:xfrm>
            <a:off x="3555" y="0"/>
            <a:ext cx="12189000" cy="69853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Google Shape;156;g15929f00e31_0_12"/>
          <p:cNvSpPr/>
          <p:nvPr/>
        </p:nvSpPr>
        <p:spPr>
          <a:xfrm>
            <a:off x="409710" y="1022350"/>
            <a:ext cx="709613" cy="2095500"/>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g15929f00e31_0_12"/>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g15929f00e31_0_12"/>
          <p:cNvSpPr/>
          <p:nvPr/>
        </p:nvSpPr>
        <p:spPr>
          <a:xfrm>
            <a:off x="644660" y="640894"/>
            <a:ext cx="168275" cy="1713196"/>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g15929f00e31_0_12"/>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g15929f00e31_0_12"/>
          <p:cNvSpPr/>
          <p:nvPr/>
        </p:nvSpPr>
        <p:spPr>
          <a:xfrm>
            <a:off x="636855" y="725697"/>
            <a:ext cx="10908000" cy="1541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g15929f00e31_0_12"/>
          <p:cNvSpPr txBox="1">
            <a:spLocks noGrp="1"/>
          </p:cNvSpPr>
          <p:nvPr>
            <p:ph type="title"/>
          </p:nvPr>
        </p:nvSpPr>
        <p:spPr>
          <a:xfrm>
            <a:off x="958506" y="800392"/>
            <a:ext cx="10264800" cy="121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000"/>
              <a:buFont typeface="Teko"/>
              <a:buNone/>
            </a:pPr>
            <a:r>
              <a:rPr lang="en-US" sz="4000" dirty="0">
                <a:solidFill>
                  <a:srgbClr val="FFFFFF"/>
                </a:solidFill>
                <a:latin typeface="Teko"/>
                <a:ea typeface="Teko"/>
                <a:cs typeface="Teko"/>
                <a:sym typeface="Teko"/>
              </a:rPr>
              <a:t>NPR Dataset Processing: Modeling and Evaluating </a:t>
            </a:r>
            <a:endParaRPr lang="en-US" dirty="0"/>
          </a:p>
        </p:txBody>
      </p:sp>
      <p:pic>
        <p:nvPicPr>
          <p:cNvPr id="4" name="Picture 3">
            <a:extLst>
              <a:ext uri="{FF2B5EF4-FFF2-40B4-BE49-F238E27FC236}">
                <a16:creationId xmlns:a16="http://schemas.microsoft.com/office/drawing/2014/main" id="{DEB0B119-0991-B1F3-5E8F-4EF95D073C8D}"/>
              </a:ext>
            </a:extLst>
          </p:cNvPr>
          <p:cNvPicPr>
            <a:picLocks noChangeAspect="1"/>
          </p:cNvPicPr>
          <p:nvPr/>
        </p:nvPicPr>
        <p:blipFill>
          <a:blip r:embed="rId3"/>
          <a:stretch>
            <a:fillRect/>
          </a:stretch>
        </p:blipFill>
        <p:spPr>
          <a:xfrm>
            <a:off x="1184014" y="2351900"/>
            <a:ext cx="10245986" cy="4320905"/>
          </a:xfrm>
          <a:prstGeom prst="rect">
            <a:avLst/>
          </a:prstGeom>
        </p:spPr>
      </p:pic>
    </p:spTree>
    <p:extLst>
      <p:ext uri="{BB962C8B-B14F-4D97-AF65-F5344CB8AC3E}">
        <p14:creationId xmlns:p14="http://schemas.microsoft.com/office/powerpoint/2010/main" val="152181978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549</TotalTime>
  <Words>875</Words>
  <Application>Microsoft Office PowerPoint</Application>
  <PresentationFormat>Widescreen</PresentationFormat>
  <Paragraphs>61</Paragraphs>
  <Slides>11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Teko</vt:lpstr>
      <vt:lpstr>Courier New</vt:lpstr>
      <vt:lpstr>Abadi</vt:lpstr>
      <vt:lpstr>Calibri</vt:lpstr>
      <vt:lpstr>Arial</vt:lpstr>
      <vt:lpstr>Algerian</vt:lpstr>
      <vt:lpstr>Roboto</vt:lpstr>
      <vt:lpstr>Office Theme</vt:lpstr>
      <vt:lpstr>Data 606 Capstone Project:  NPR Speaker Identification with Text Data  </vt:lpstr>
      <vt:lpstr>Purpose </vt:lpstr>
      <vt:lpstr>NPR Main Dataset - utterances.csv</vt:lpstr>
      <vt:lpstr>Before vs After</vt:lpstr>
      <vt:lpstr>NPR Dataset Cleaning</vt:lpstr>
      <vt:lpstr>NPR Dataset Processing</vt:lpstr>
      <vt:lpstr>NPR Dataset Processing: Final DF</vt:lpstr>
      <vt:lpstr>NPR Dataset Processing: Pipelines</vt:lpstr>
      <vt:lpstr>NPR Dataset Processing: Modeling and Evaluating </vt:lpstr>
      <vt:lpstr>How can we increase the model accuracy????</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606 Capstone: Similar NLP Project Analysis</dc:title>
  <dc:creator>Daniel Thang</dc:creator>
  <cp:lastModifiedBy>Daniel Thang</cp:lastModifiedBy>
  <cp:revision>16</cp:revision>
  <dcterms:created xsi:type="dcterms:W3CDTF">2022-09-20T20:31:58Z</dcterms:created>
  <dcterms:modified xsi:type="dcterms:W3CDTF">2022-11-12T00:47:49Z</dcterms:modified>
</cp:coreProperties>
</file>